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6" r:id="rId4"/>
    <p:sldId id="257" r:id="rId5"/>
    <p:sldId id="258" r:id="rId6"/>
    <p:sldId id="259" r:id="rId7"/>
    <p:sldId id="260" r:id="rId8"/>
    <p:sldId id="261" r:id="rId9"/>
    <p:sldId id="262" r:id="rId10"/>
    <p:sldId id="269" r:id="rId11"/>
    <p:sldId id="270" r:id="rId12"/>
    <p:sldId id="267" r:id="rId13"/>
    <p:sldId id="268"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n.wikipedia.org/wiki/File:Horse_Axes_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wikipedia.org/wiki/File:Longitudinal_Diatom_(Labelled).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وان 1"/>
          <p:cNvSpPr>
            <a:spLocks noGrp="1"/>
          </p:cNvSpPr>
          <p:nvPr>
            <p:ph type="ctrTitle"/>
          </p:nvPr>
        </p:nvSpPr>
        <p:spPr>
          <a:xfrm>
            <a:off x="1143000" y="1122363"/>
            <a:ext cx="6858000" cy="706437"/>
          </a:xfrm>
        </p:spPr>
        <p:txBody>
          <a:bodyPr>
            <a:normAutofit fontScale="90000"/>
          </a:bodyPr>
          <a:lstStyle/>
          <a:p>
            <a:r>
              <a:rPr lang="en-US" altLang="en-US" dirty="0" smtClean="0"/>
              <a:t>First lectures </a:t>
            </a:r>
          </a:p>
        </p:txBody>
      </p:sp>
      <p:sp>
        <p:nvSpPr>
          <p:cNvPr id="3" name="عنوان فرعي 2"/>
          <p:cNvSpPr>
            <a:spLocks noGrp="1"/>
          </p:cNvSpPr>
          <p:nvPr>
            <p:ph type="subTitle" idx="1"/>
          </p:nvPr>
        </p:nvSpPr>
        <p:spPr>
          <a:xfrm>
            <a:off x="1143000" y="2362200"/>
            <a:ext cx="6858000" cy="2895600"/>
          </a:xfrm>
        </p:spPr>
        <p:txBody>
          <a:bodyPr>
            <a:normAutofit lnSpcReduction="10000"/>
          </a:bodyPr>
          <a:lstStyle/>
          <a:p>
            <a:pPr>
              <a:defRPr/>
            </a:pPr>
            <a:r>
              <a:rPr lang="en-US" sz="6000" dirty="0" smtClean="0">
                <a:solidFill>
                  <a:schemeClr val="tx2"/>
                </a:solidFill>
                <a:latin typeface="+mj-lt"/>
                <a:ea typeface="+mj-ea"/>
                <a:cs typeface="+mj-cs"/>
              </a:rPr>
              <a:t>Introduction </a:t>
            </a:r>
            <a:r>
              <a:rPr lang="en-US" sz="6000" smtClean="0">
                <a:solidFill>
                  <a:schemeClr val="tx2"/>
                </a:solidFill>
                <a:latin typeface="+mj-lt"/>
                <a:ea typeface="+mj-ea"/>
                <a:cs typeface="+mj-cs"/>
              </a:rPr>
              <a:t>to anatomy  </a:t>
            </a:r>
            <a:endParaRPr lang="en-US" sz="6000" dirty="0" smtClean="0">
              <a:solidFill>
                <a:schemeClr val="tx2"/>
              </a:solidFill>
              <a:latin typeface="+mj-lt"/>
              <a:ea typeface="+mj-ea"/>
              <a:cs typeface="+mj-cs"/>
            </a:endParaRPr>
          </a:p>
          <a:p>
            <a:pPr>
              <a:defRPr/>
            </a:pPr>
            <a:r>
              <a:rPr lang="en-US" sz="6000" dirty="0" smtClean="0">
                <a:solidFill>
                  <a:schemeClr val="tx2"/>
                </a:solidFill>
                <a:latin typeface="+mj-lt"/>
                <a:ea typeface="+mj-ea"/>
                <a:cs typeface="+mj-cs"/>
              </a:rPr>
              <a:t>Dr. </a:t>
            </a:r>
            <a:r>
              <a:rPr lang="en-US" sz="6000" dirty="0" err="1" smtClean="0">
                <a:solidFill>
                  <a:schemeClr val="tx2"/>
                </a:solidFill>
                <a:latin typeface="+mj-lt"/>
                <a:ea typeface="+mj-ea"/>
                <a:cs typeface="+mj-cs"/>
              </a:rPr>
              <a:t>Alaa</a:t>
            </a:r>
            <a:r>
              <a:rPr lang="en-US" sz="6000" dirty="0" smtClean="0">
                <a:solidFill>
                  <a:schemeClr val="tx2"/>
                </a:solidFill>
                <a:latin typeface="+mj-lt"/>
                <a:ea typeface="+mj-ea"/>
                <a:cs typeface="+mj-cs"/>
              </a:rPr>
              <a:t> H </a:t>
            </a:r>
            <a:r>
              <a:rPr lang="en-US" sz="6000" dirty="0" err="1" smtClean="0">
                <a:solidFill>
                  <a:schemeClr val="tx2"/>
                </a:solidFill>
                <a:latin typeface="+mj-lt"/>
                <a:ea typeface="+mj-ea"/>
                <a:cs typeface="+mj-cs"/>
              </a:rPr>
              <a:t>Sadoon</a:t>
            </a:r>
            <a:r>
              <a:rPr lang="en-US" sz="6000" dirty="0" smtClean="0">
                <a:solidFill>
                  <a:schemeClr val="tx2"/>
                </a:solidFill>
                <a:latin typeface="+mj-lt"/>
                <a:ea typeface="+mj-ea"/>
                <a:cs typeface="+mj-cs"/>
              </a:rPr>
              <a:t> </a:t>
            </a:r>
            <a:endParaRPr lang="en-US" sz="6000" dirty="0">
              <a:solidFill>
                <a:schemeClr val="tx2"/>
              </a:solidFill>
              <a:latin typeface="+mj-lt"/>
              <a:ea typeface="+mj-ea"/>
              <a:cs typeface="+mj-cs"/>
            </a:endParaRPr>
          </a:p>
        </p:txBody>
      </p:sp>
    </p:spTree>
    <p:extLst>
      <p:ext uri="{BB962C8B-B14F-4D97-AF65-F5344CB8AC3E}">
        <p14:creationId xmlns:p14="http://schemas.microsoft.com/office/powerpoint/2010/main" val="2814711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lstStyle/>
          <a:p>
            <a:r>
              <a:rPr lang="en-US" dirty="0">
                <a:solidFill>
                  <a:srgbClr val="FF0000"/>
                </a:solidFill>
              </a:rPr>
              <a:t>sagittal plane </a:t>
            </a:r>
            <a:r>
              <a:rPr lang="en-US" dirty="0" smtClean="0">
                <a:solidFill>
                  <a:srgbClr val="FF0000"/>
                </a:solidFill>
              </a:rPr>
              <a:t>: </a:t>
            </a:r>
            <a:r>
              <a:rPr lang="en-US" dirty="0" smtClean="0"/>
              <a:t>Planes </a:t>
            </a:r>
            <a:r>
              <a:rPr lang="en-US" dirty="0"/>
              <a:t>parallel to the median plane </a:t>
            </a:r>
            <a:r>
              <a:rPr lang="en-US" dirty="0" smtClean="0"/>
              <a:t>. </a:t>
            </a:r>
          </a:p>
          <a:p>
            <a:r>
              <a:rPr lang="en-US" dirty="0" smtClean="0">
                <a:solidFill>
                  <a:srgbClr val="FF0000"/>
                </a:solidFill>
              </a:rPr>
              <a:t>Transverse </a:t>
            </a:r>
            <a:r>
              <a:rPr lang="en-US" dirty="0">
                <a:solidFill>
                  <a:srgbClr val="FF0000"/>
                </a:solidFill>
              </a:rPr>
              <a:t>or segmental </a:t>
            </a:r>
            <a:r>
              <a:rPr lang="en-US" dirty="0"/>
              <a:t>Cuts across the head, body, or limb at </a:t>
            </a:r>
            <a:r>
              <a:rPr lang="en-US" dirty="0" smtClean="0"/>
              <a:t>a right </a:t>
            </a:r>
            <a:r>
              <a:rPr lang="en-US" dirty="0"/>
              <a:t>angle to its long axis or across the long axis of an organ or a part. </a:t>
            </a:r>
            <a:r>
              <a:rPr lang="en-US" dirty="0" smtClean="0">
                <a:solidFill>
                  <a:srgbClr val="FF0000"/>
                </a:solidFill>
              </a:rPr>
              <a:t>A </a:t>
            </a:r>
            <a:r>
              <a:rPr lang="en-US" dirty="0">
                <a:solidFill>
                  <a:srgbClr val="FF0000"/>
                </a:solidFill>
              </a:rPr>
              <a:t>dorsal plane </a:t>
            </a:r>
            <a:r>
              <a:rPr lang="en-US" dirty="0" smtClean="0"/>
              <a:t>Runs </a:t>
            </a:r>
            <a:r>
              <a:rPr lang="en-US" dirty="0"/>
              <a:t>at right angles to the </a:t>
            </a:r>
            <a:r>
              <a:rPr lang="en-US" dirty="0" smtClean="0"/>
              <a:t>median and </a:t>
            </a:r>
            <a:r>
              <a:rPr lang="en-US" dirty="0"/>
              <a:t>transverse planes and thus divides the body or head into dorsal and ventral portions.</a:t>
            </a:r>
          </a:p>
          <a:p>
            <a:endParaRPr lang="en-US" dirty="0"/>
          </a:p>
        </p:txBody>
      </p:sp>
    </p:spTree>
    <p:extLst>
      <p:ext uri="{BB962C8B-B14F-4D97-AF65-F5344CB8AC3E}">
        <p14:creationId xmlns:p14="http://schemas.microsoft.com/office/powerpoint/2010/main" val="3632836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5" name="عنصر نائب للمحتوى 4"/>
          <p:cNvPicPr>
            <a:picLocks noGrp="1" noChangeAspect="1"/>
          </p:cNvPicPr>
          <p:nvPr>
            <p:ph idx="1"/>
          </p:nvPr>
        </p:nvPicPr>
        <p:blipFill>
          <a:blip r:embed="rId5"/>
          <a:stretch>
            <a:fillRect/>
          </a:stretch>
        </p:blipFill>
        <p:spPr>
          <a:xfrm>
            <a:off x="685800" y="705064"/>
            <a:ext cx="7238999" cy="5882765"/>
          </a:xfrm>
          <a:prstGeom prst="rect">
            <a:avLst/>
          </a:prstGeom>
        </p:spPr>
      </p:pic>
    </p:spTree>
    <p:extLst>
      <p:ext uri="{BB962C8B-B14F-4D97-AF65-F5344CB8AC3E}">
        <p14:creationId xmlns:p14="http://schemas.microsoft.com/office/powerpoint/2010/main" val="1133660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upload.wikimedia.org/wikipedia/commons/thumb/d/d8/Horse_Axes_2.JPG/242px-Horse_Axes_2.JPG">
            <a:hlinkClick r:id="rId2"/>
          </p:cNvPr>
          <p:cNvPicPr>
            <a:picLocks noGrp="1"/>
          </p:cNvPicPr>
          <p:nvPr>
            <p:ph idx="1"/>
          </p:nvPr>
        </p:nvPicPr>
        <p:blipFill>
          <a:blip r:embed="rId3"/>
          <a:srcRect/>
          <a:stretch>
            <a:fillRect/>
          </a:stretch>
        </p:blipFill>
        <p:spPr bwMode="auto">
          <a:xfrm>
            <a:off x="381000" y="838200"/>
            <a:ext cx="7467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upload.wikimedia.org/wikipedia/commons/thumb/b/b7/Longitudinal_Diatom_%28Labelled%29.JPG/220px-Longitudinal_Diatom_%28Labelled%29.JPG">
            <a:hlinkClick r:id="rId2"/>
          </p:cNvPr>
          <p:cNvPicPr>
            <a:picLocks noGrp="1"/>
          </p:cNvPicPr>
          <p:nvPr>
            <p:ph idx="1"/>
          </p:nvPr>
        </p:nvPicPr>
        <p:blipFill>
          <a:blip r:embed="rId3"/>
          <a:srcRect/>
          <a:stretch>
            <a:fillRect/>
          </a:stretch>
        </p:blipFill>
        <p:spPr bwMode="auto">
          <a:xfrm>
            <a:off x="914400" y="685800"/>
            <a:ext cx="7543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6629400"/>
          </a:xfrm>
        </p:spPr>
        <p:txBody>
          <a:bodyPr>
            <a:normAutofit/>
          </a:bodyPr>
          <a:lstStyle/>
          <a:p>
            <a:pPr lvl="0"/>
            <a:r>
              <a:rPr lang="en-US" dirty="0" smtClean="0"/>
              <a:t>- The head end of the body is termed anterior, cephalic, or cranial; and the tail end posterior or caudal </a:t>
            </a:r>
          </a:p>
          <a:p>
            <a:pPr lvl="0"/>
            <a:r>
              <a:rPr lang="en-US" dirty="0" smtClean="0"/>
              <a:t>- Certain terms are used in a special sense as applied to the limbs. </a:t>
            </a:r>
          </a:p>
          <a:p>
            <a:r>
              <a:rPr lang="en-US" dirty="0" smtClean="0"/>
              <a:t>A -  Proximal and distal express relative distances of parts from the axis of the body. </a:t>
            </a:r>
          </a:p>
          <a:p>
            <a:r>
              <a:rPr lang="en-US" dirty="0" smtClean="0"/>
              <a:t>B - The anterior face of the thoracic limb from the elbow downward is also termed dorsal, and the opposite face </a:t>
            </a:r>
            <a:r>
              <a:rPr lang="en-US" dirty="0" err="1" smtClean="0"/>
              <a:t>palmar</a:t>
            </a:r>
            <a:r>
              <a:rPr lang="en-US" dirty="0" smtClean="0"/>
              <a:t> . In the corresponding part of the pelvic limb the terms are dorsal and plantar respectively. </a:t>
            </a:r>
          </a:p>
          <a:p>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C – In the same regions radial and </a:t>
            </a:r>
            <a:r>
              <a:rPr lang="en-US" dirty="0" err="1" smtClean="0"/>
              <a:t>ulnar</a:t>
            </a:r>
            <a:r>
              <a:rPr lang="en-US" dirty="0" smtClean="0"/>
              <a:t> (thoracic limb), </a:t>
            </a:r>
            <a:r>
              <a:rPr lang="en-US" dirty="0" err="1" smtClean="0"/>
              <a:t>tibial</a:t>
            </a:r>
            <a:r>
              <a:rPr lang="en-US" dirty="0" smtClean="0"/>
              <a:t> and fibular (pelvic limb), may be used to designate that side of the extremity on which the corresponding bone is situated ; they are therefore equivalent respectively to internal or medial and external or lateral in the animals with which we are concerned.</a:t>
            </a:r>
          </a:p>
          <a:p>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295400"/>
          </a:xfrm>
        </p:spPr>
        <p:txBody>
          <a:bodyPr/>
          <a:lstStyle/>
          <a:p>
            <a:r>
              <a:rPr lang="en-US" dirty="0" smtClean="0"/>
              <a:t>Anatomy</a:t>
            </a:r>
            <a:endParaRPr lang="ar-IQ" dirty="0"/>
          </a:p>
        </p:txBody>
      </p:sp>
      <p:sp>
        <p:nvSpPr>
          <p:cNvPr id="3" name="Subtitle 2"/>
          <p:cNvSpPr>
            <a:spLocks noGrp="1"/>
          </p:cNvSpPr>
          <p:nvPr>
            <p:ph type="subTitle" idx="1"/>
          </p:nvPr>
        </p:nvSpPr>
        <p:spPr>
          <a:xfrm>
            <a:off x="228600" y="1219200"/>
            <a:ext cx="8915400" cy="5334000"/>
          </a:xfrm>
        </p:spPr>
        <p:txBody>
          <a:bodyPr>
            <a:normAutofit/>
          </a:bodyPr>
          <a:lstStyle/>
          <a:p>
            <a:pPr algn="l"/>
            <a:r>
              <a:rPr lang="en-US" sz="4400" dirty="0" smtClean="0">
                <a:solidFill>
                  <a:schemeClr val="tx1"/>
                </a:solidFill>
                <a:latin typeface="+mj-lt"/>
                <a:ea typeface="+mj-ea"/>
                <a:cs typeface="+mj-cs"/>
              </a:rPr>
              <a:t>Is the branch of biological science which deals with  form , disposition and   structures  of the tissues and organs that comprise the body. Therefore anatomy is in close correlation with physiology, which deals with  functions of the body. </a:t>
            </a:r>
            <a:endParaRPr lang="ar-IQ" sz="4400" dirty="0" smtClean="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hillagric.ac.in/edu/covas/vah/images/horsrlab1.jpg"/>
          <p:cNvPicPr>
            <a:picLocks noGrp="1"/>
          </p:cNvPicPr>
          <p:nvPr>
            <p:ph idx="1"/>
          </p:nvPr>
        </p:nvPicPr>
        <p:blipFill>
          <a:blip r:embed="rId2"/>
          <a:srcRect/>
          <a:stretch>
            <a:fillRect/>
          </a:stretch>
        </p:blipFill>
        <p:spPr bwMode="auto">
          <a:xfrm>
            <a:off x="914400" y="457200"/>
            <a:ext cx="7543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fontScale="92500"/>
          </a:bodyPr>
          <a:lstStyle/>
          <a:p>
            <a:r>
              <a:rPr lang="en-US" sz="4400" dirty="0" smtClean="0">
                <a:latin typeface="+mj-lt"/>
                <a:ea typeface="+mj-ea"/>
                <a:cs typeface="+mj-cs"/>
              </a:rPr>
              <a:t>The word anatomy  , which is of Greek origin, which means “cutting apart,” and the dissection of the dead is the traditional method used in anatomy.</a:t>
            </a:r>
          </a:p>
          <a:p>
            <a:r>
              <a:rPr lang="en-US" sz="4400" dirty="0" smtClean="0"/>
              <a:t>Anatomy subdivided into </a:t>
            </a:r>
          </a:p>
          <a:p>
            <a:pPr lvl="0">
              <a:buNone/>
            </a:pPr>
            <a:r>
              <a:rPr lang="en-US" sz="4400" dirty="0" smtClean="0"/>
              <a:t>1- Comparative anatomy is the description and comparison of the structure of animals. e.g. respiratory system in various type of animals .  </a:t>
            </a:r>
          </a:p>
          <a:p>
            <a:endParaRPr lang="en-US" sz="4400" dirty="0" smtClean="0">
              <a:latin typeface="+mj-lt"/>
              <a:ea typeface="+mj-ea"/>
              <a:cs typeface="+mj-cs"/>
            </a:endParaRPr>
          </a:p>
          <a:p>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fontScale="92500"/>
          </a:bodyPr>
          <a:lstStyle/>
          <a:p>
            <a:pPr lvl="0">
              <a:buNone/>
            </a:pPr>
            <a:r>
              <a:rPr lang="en-US" dirty="0" smtClean="0"/>
              <a:t>2- </a:t>
            </a:r>
            <a:r>
              <a:rPr lang="en-US" sz="4100" dirty="0" smtClean="0"/>
              <a:t>Special anatomy is the description of the structure of a single type or species. </a:t>
            </a:r>
          </a:p>
          <a:p>
            <a:pPr lvl="0">
              <a:buNone/>
            </a:pPr>
            <a:r>
              <a:rPr lang="en-US" sz="4100" dirty="0" smtClean="0"/>
              <a:t> 3- Veterinary anatomy is the branch which deals with the form and structure of the principal domesticated animals. </a:t>
            </a:r>
          </a:p>
          <a:p>
            <a:r>
              <a:rPr lang="en-US" sz="4100" dirty="0" smtClean="0"/>
              <a:t>The chief methods used in study the anatomy   are employed veterinary anatomy —the systematic ,  topographic  and applied anatomy </a:t>
            </a:r>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r>
              <a:rPr lang="en-US" b="1" dirty="0" smtClean="0"/>
              <a:t>Systematic anatomy</a:t>
            </a:r>
            <a:r>
              <a:rPr lang="en-US" dirty="0" smtClean="0"/>
              <a:t> : Study the systems of organs or apparatus which are similar in origin and structure and are associated in the performance of certain functions. The divisions of systematic anatomy are:</a:t>
            </a:r>
            <a:endParaRPr lang="ar-IQ" dirty="0" smtClean="0"/>
          </a:p>
          <a:p>
            <a:endParaRPr lang="en-US" dirty="0" smtClean="0"/>
          </a:p>
          <a:p>
            <a:r>
              <a:rPr lang="en-US" dirty="0" smtClean="0"/>
              <a:t>1. </a:t>
            </a:r>
            <a:r>
              <a:rPr lang="en-US" dirty="0" err="1" smtClean="0"/>
              <a:t>Osteology</a:t>
            </a:r>
            <a:r>
              <a:rPr lang="en-US" dirty="0" smtClean="0"/>
              <a:t> : Description of the skeleton </a:t>
            </a:r>
          </a:p>
          <a:p>
            <a:r>
              <a:rPr lang="en-US" dirty="0" smtClean="0"/>
              <a:t>2. </a:t>
            </a:r>
            <a:r>
              <a:rPr lang="en-US" dirty="0" err="1" smtClean="0"/>
              <a:t>Arthrology</a:t>
            </a:r>
            <a:r>
              <a:rPr lang="en-US" dirty="0" smtClean="0"/>
              <a:t> : Description of the joints </a:t>
            </a:r>
          </a:p>
          <a:p>
            <a:r>
              <a:rPr lang="en-US" dirty="0" smtClean="0"/>
              <a:t>3. </a:t>
            </a:r>
            <a:r>
              <a:rPr lang="en-US" dirty="0" err="1" smtClean="0"/>
              <a:t>Myology</a:t>
            </a:r>
            <a:r>
              <a:rPr lang="en-US" dirty="0" smtClean="0"/>
              <a:t> : description of the muscle and accessory structures </a:t>
            </a:r>
          </a:p>
          <a:p>
            <a:r>
              <a:rPr lang="en-US" dirty="0" smtClean="0"/>
              <a:t>4. </a:t>
            </a:r>
            <a:r>
              <a:rPr lang="en-US" dirty="0" err="1" smtClean="0"/>
              <a:t>Splanchnology</a:t>
            </a:r>
            <a:r>
              <a:rPr lang="en-US" dirty="0" smtClean="0"/>
              <a:t> : Is the study of the visceral organ like digestive , urinary , reproductive and respiratory system . </a:t>
            </a:r>
          </a:p>
          <a:p>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en-US" dirty="0" smtClean="0"/>
              <a:t>5. </a:t>
            </a:r>
            <a:r>
              <a:rPr lang="en-US" dirty="0" err="1" smtClean="0"/>
              <a:t>Angiology</a:t>
            </a:r>
            <a:r>
              <a:rPr lang="en-US" dirty="0" smtClean="0"/>
              <a:t> : Is the study of blood vessels and </a:t>
            </a:r>
            <a:r>
              <a:rPr lang="en-US" dirty="0" err="1" smtClean="0"/>
              <a:t>lymphatics</a:t>
            </a:r>
            <a:r>
              <a:rPr lang="en-US" dirty="0" smtClean="0"/>
              <a:t>  . </a:t>
            </a:r>
          </a:p>
          <a:p>
            <a:r>
              <a:rPr lang="en-US" dirty="0" smtClean="0"/>
              <a:t>6. Neurology : Is the study of nerves anatomy and its disorders . </a:t>
            </a:r>
          </a:p>
          <a:p>
            <a:r>
              <a:rPr lang="en-US" dirty="0" smtClean="0"/>
              <a:t>7. </a:t>
            </a:r>
            <a:r>
              <a:rPr lang="en-US" dirty="0" err="1" smtClean="0"/>
              <a:t>Esthesiology</a:t>
            </a:r>
            <a:r>
              <a:rPr lang="en-US" dirty="0" smtClean="0"/>
              <a:t> </a:t>
            </a:r>
          </a:p>
          <a:p>
            <a:r>
              <a:rPr lang="en-US" dirty="0" smtClean="0"/>
              <a:t>(1) Sense Organs like eye and ear . </a:t>
            </a:r>
          </a:p>
          <a:p>
            <a:r>
              <a:rPr lang="en-US" dirty="0" smtClean="0"/>
              <a:t>(2) Common Integument like skin . </a:t>
            </a:r>
          </a:p>
          <a:p>
            <a:r>
              <a:rPr lang="en-US" b="1" dirty="0" smtClean="0"/>
              <a:t>2 - Topographic anatomy</a:t>
            </a:r>
            <a:r>
              <a:rPr lang="en-US" dirty="0" smtClean="0"/>
              <a:t>: is directly concerned with the form and relationships of all the organs present in particular parts or regions of the body.</a:t>
            </a:r>
          </a:p>
          <a:p>
            <a:r>
              <a:rPr lang="en-US" dirty="0" smtClean="0"/>
              <a:t>(</a:t>
            </a:r>
            <a:r>
              <a:rPr lang="ar-SA" altLang="en-US" dirty="0">
                <a:solidFill>
                  <a:srgbClr val="202124"/>
                </a:solidFill>
                <a:latin typeface="Google Sans"/>
              </a:rPr>
              <a:t>علم التشريح الطبوغرافي: يهتم بشكل مباشر بشكل وعلاقات جميع الأعضاء الموجودة في أجزاء أو مناطق معينة من الجسم</a:t>
            </a:r>
            <a:r>
              <a:rPr lang="en-US" dirty="0" smtClean="0"/>
              <a:t>)</a:t>
            </a:r>
          </a:p>
          <a:p>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smtClean="0"/>
              <a:t>3 – Applied anatomy</a:t>
            </a:r>
            <a:r>
              <a:rPr lang="en-US" dirty="0" smtClean="0"/>
              <a:t> : This type  is dealing with anatomical facts in their relation to surgery , physical diagnosis and other practical branches . </a:t>
            </a:r>
          </a:p>
          <a:p>
            <a:r>
              <a:rPr lang="en-US" dirty="0" smtClean="0"/>
              <a:t>Descriptive terms :  In order to indicate exactly the position and direction of a parts of the body, certain descriptive terms are employed in  the ordinary standing position of animals .</a:t>
            </a:r>
          </a:p>
          <a:p>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553200"/>
          </a:xfrm>
        </p:spPr>
        <p:txBody>
          <a:bodyPr>
            <a:noAutofit/>
          </a:bodyPr>
          <a:lstStyle/>
          <a:p>
            <a:pPr lvl="0"/>
            <a:r>
              <a:rPr lang="en-US" sz="2800" dirty="0" smtClean="0"/>
              <a:t>- </a:t>
            </a:r>
            <a:r>
              <a:rPr lang="en-US" sz="3600" dirty="0" smtClean="0"/>
              <a:t>The surface directed toward the plane of support (the ground) is termed inferior or ventral, and the opposite surface that lie toward the back or trunk is called superior or dorsal. </a:t>
            </a:r>
          </a:p>
          <a:p>
            <a:pPr lvl="0"/>
            <a:r>
              <a:rPr lang="en-US" sz="3600" dirty="0" smtClean="0"/>
              <a:t>- The longitudinal median plane divides the body into two similar right and left halves. A structure or surface which is lie toward the  median plane called internal or medial to it, and the surface which is lie toward the side of animal called   external or lateral.</a:t>
            </a:r>
          </a:p>
          <a:p>
            <a:pPr>
              <a:buNone/>
            </a:pPr>
            <a:r>
              <a:rPr lang="en-US" sz="2800" dirty="0" smtClean="0"/>
              <a:t> </a:t>
            </a:r>
          </a:p>
          <a:p>
            <a:endParaRPr lang="ar-IQ"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2445</TotalTime>
  <Words>709</Words>
  <Application>Microsoft Office PowerPoint</Application>
  <PresentationFormat>عرض على الشاشة (4:3)</PresentationFormat>
  <Paragraphs>36</Paragraphs>
  <Slides>15</Slides>
  <Notes>0</Notes>
  <HiddenSlides>0</HiddenSlides>
  <MMClips>1</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Google Sans</vt:lpstr>
      <vt:lpstr>Times New Roman</vt:lpstr>
      <vt:lpstr>Office Theme</vt:lpstr>
      <vt:lpstr>First lectures </vt:lpstr>
      <vt:lpstr>Anatomy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alaa</dc:creator>
  <cp:lastModifiedBy>Maher</cp:lastModifiedBy>
  <cp:revision>43</cp:revision>
  <dcterms:created xsi:type="dcterms:W3CDTF">2006-08-16T00:00:00Z</dcterms:created>
  <dcterms:modified xsi:type="dcterms:W3CDTF">2022-01-09T21:06:36Z</dcterms:modified>
</cp:coreProperties>
</file>